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1" r:id="rId3"/>
    <p:sldId id="273" r:id="rId4"/>
    <p:sldId id="304" r:id="rId5"/>
    <p:sldId id="270" r:id="rId6"/>
    <p:sldId id="271" r:id="rId7"/>
    <p:sldId id="274" r:id="rId8"/>
    <p:sldId id="305" r:id="rId9"/>
    <p:sldId id="302" r:id="rId10"/>
    <p:sldId id="275" r:id="rId11"/>
    <p:sldId id="279" r:id="rId12"/>
    <p:sldId id="291" r:id="rId13"/>
    <p:sldId id="277" r:id="rId14"/>
    <p:sldId id="280" r:id="rId15"/>
    <p:sldId id="281" r:id="rId16"/>
    <p:sldId id="297" r:id="rId17"/>
    <p:sldId id="307" r:id="rId18"/>
    <p:sldId id="298" r:id="rId19"/>
    <p:sldId id="282" r:id="rId20"/>
    <p:sldId id="272" r:id="rId21"/>
    <p:sldId id="308" r:id="rId22"/>
    <p:sldId id="309" r:id="rId23"/>
    <p:sldId id="310" r:id="rId24"/>
    <p:sldId id="313" r:id="rId25"/>
    <p:sldId id="314" r:id="rId26"/>
    <p:sldId id="306" r:id="rId27"/>
    <p:sldId id="31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9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0667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0842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DCE390-F8B0-4995-98A4-8E8466D5DBAE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2DAFFD-FD4A-4C34-AB57-4B601CEA896E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9A2A95-EE28-4745-AE5A-6A8473A243CE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05A30B-55A8-48E7-9F21-5A9887DAD518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600939-974B-418C-BF36-7E3D61E8572C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F3454B-014A-4D46-8324-9CC43569B0A3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23.02.2019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406640" cy="39353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Роль семьи в формировании здорового образа жизни дошкольника.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Руководитель физической культуры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МБДОУ №4 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Дэхэбын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»: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Бибалова Людмила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Юнусовна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772816"/>
            <a:ext cx="438293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на тему: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28"/>
            <a:ext cx="40957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992888" cy="626469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Нравственное здоровье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3074" name="Picture 2" descr="C:\Documents and Settings\Alex\Рабочий стол\1111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437112"/>
            <a:ext cx="3278138" cy="218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7456912" cy="609731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этой гармонии прост — здоровый образ жизни: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5" name="Picture 3" descr="C:\Users\1\Pictures\дети\semja_s_pafosom_580x387_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643446"/>
            <a:ext cx="475932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899592" y="1022539"/>
            <a:ext cx="7362074" cy="5447645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школьные и дошкольные  учреждения) 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992888" cy="659735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</a:p>
          <a:p>
            <a:pPr algn="just">
              <a:buNone/>
            </a:pP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992888" cy="61206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357694"/>
            <a:ext cx="350046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992888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Правильное питание </a:t>
            </a:r>
            <a:r>
              <a:rPr lang="ru-RU" sz="2400" dirty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dirty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dirty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sz="quarter" idx="1"/>
          </p:nvPr>
        </p:nvSpPr>
        <p:spPr>
          <a:xfrm>
            <a:off x="0" y="476673"/>
            <a:ext cx="8316416" cy="4104455"/>
          </a:xfrm>
        </p:spPr>
        <p:txBody>
          <a:bodyPr>
            <a:normAutofit fontScale="85000" lnSpcReduction="10000"/>
          </a:bodyPr>
          <a:lstStyle/>
          <a:p>
            <a:pPr algn="just">
              <a:buFontTx/>
              <a:buNone/>
              <a:defRPr/>
            </a:pPr>
            <a:r>
              <a:rPr lang="ru-RU" sz="3100" b="1" dirty="0" smtClean="0">
                <a:solidFill>
                  <a:srgbClr val="00FFFF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</a:rPr>
              <a:t>Завтрак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</a:t>
            </a:r>
            <a:r>
              <a:rPr lang="ru-RU" sz="3100" b="1" dirty="0" smtClean="0">
                <a:solidFill>
                  <a:srgbClr val="002060"/>
                </a:solidFill>
              </a:rPr>
              <a:t>овсяная</a:t>
            </a:r>
            <a:r>
              <a:rPr lang="ru-RU" sz="3100" b="1" dirty="0">
                <a:solidFill>
                  <a:srgbClr val="002060"/>
                </a:solidFill>
              </a:rPr>
              <a:t>), тосты, хлопья или мюсли, яйца, соки, йогурты, овощи и фрукты.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35844" name="Picture 2" descr="food_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81128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                        Витамин</a:t>
            </a:r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143000" y="2000250"/>
            <a:ext cx="507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6600"/>
                </a:solidFill>
              </a:rPr>
              <a:t> </a:t>
            </a:r>
            <a:endParaRPr lang="ru-RU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71500" y="1214438"/>
            <a:ext cx="7715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C6600"/>
                </a:solidFill>
              </a:rPr>
              <a:t>                Слово «витамин» придумал американский учёный Казимир </a:t>
            </a:r>
            <a:r>
              <a:rPr lang="ru-RU" b="1" dirty="0" err="1">
                <a:solidFill>
                  <a:srgbClr val="CC6600"/>
                </a:solidFill>
              </a:rPr>
              <a:t>Функ</a:t>
            </a:r>
            <a:r>
              <a:rPr lang="ru-RU" b="1" dirty="0">
                <a:solidFill>
                  <a:srgbClr val="CC6600"/>
                </a:solidFill>
              </a:rPr>
              <a:t>. Он открыл, что вещество («амин»), содержащееся в оболочке рисового зерна, необходимо для жизни. Соединив латинское слово вита (жизнь) с «амин», получилось слово</a:t>
            </a:r>
          </a:p>
          <a:p>
            <a:r>
              <a:rPr lang="ru-RU" b="1" dirty="0">
                <a:solidFill>
                  <a:srgbClr val="CC6600"/>
                </a:solidFill>
              </a:rPr>
              <a:t>«витамин». Детям младшего школьного возраста надо съедать в день 500- 600 грамм овощей и фруктов</a:t>
            </a:r>
            <a:endParaRPr lang="ru-RU" dirty="0"/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1071563" y="3929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6600"/>
                </a:solidFill>
              </a:rPr>
              <a:t> </a:t>
            </a:r>
            <a:endParaRPr lang="ru-RU"/>
          </a:p>
        </p:txBody>
      </p:sp>
      <p:pic>
        <p:nvPicPr>
          <p:cNvPr id="8" name="Picture 6" descr="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357563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mg-d8c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000625"/>
            <a:ext cx="1500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4" descr="Изображение 001"/>
          <p:cNvPicPr>
            <a:picLocks noChangeAspect="1" noChangeArrowheads="1"/>
          </p:cNvPicPr>
          <p:nvPr/>
        </p:nvPicPr>
        <p:blipFill>
          <a:blip r:embed="rId4" cstate="print"/>
          <a:srcRect l="26132" t="12999" r="-5940" b="33626"/>
          <a:stretch>
            <a:fillRect/>
          </a:stretch>
        </p:blipFill>
        <p:spPr bwMode="auto">
          <a:xfrm>
            <a:off x="3214688" y="3286125"/>
            <a:ext cx="1928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svek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4929188"/>
            <a:ext cx="18716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Изображение 004"/>
          <p:cNvPicPr>
            <a:picLocks noChangeAspect="1" noChangeArrowheads="1"/>
          </p:cNvPicPr>
          <p:nvPr/>
        </p:nvPicPr>
        <p:blipFill>
          <a:blip r:embed="rId6" cstate="print"/>
          <a:srcRect l="12195" r="36586" b="30077"/>
          <a:stretch>
            <a:fillRect/>
          </a:stretch>
        </p:blipFill>
        <p:spPr bwMode="auto">
          <a:xfrm>
            <a:off x="7143750" y="3214688"/>
            <a:ext cx="149542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37" y="3356992"/>
            <a:ext cx="77768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Главное </a:t>
            </a:r>
            <a:r>
              <a:rPr lang="ru-RU" sz="2800" b="1" dirty="0">
                <a:solidFill>
                  <a:srgbClr val="002060"/>
                </a:solidFill>
              </a:rPr>
              <a:t>правило, о котором часто забывают родители, – питание должно быть </a:t>
            </a:r>
            <a:r>
              <a:rPr lang="ru-RU" sz="2800" b="1" dirty="0">
                <a:solidFill>
                  <a:srgbClr val="FF0000"/>
                </a:solidFill>
              </a:rPr>
              <a:t>разнообразным</a:t>
            </a:r>
            <a:r>
              <a:rPr lang="ru-RU" sz="2800" b="1" dirty="0">
                <a:solidFill>
                  <a:srgbClr val="002060"/>
                </a:solidFill>
              </a:rPr>
              <a:t>. 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372200" y="764704"/>
            <a:ext cx="2088232" cy="1800200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467544" y="764704"/>
            <a:ext cx="1872208" cy="1872208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ижний колонтитул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4098" name="Picture 2" descr="C:\Documents and Settings\Alex\Рабочий стол\111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0648"/>
            <a:ext cx="359390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8892480" cy="379248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ваших силах обеспечить ребят знаниями о правильном режиме питания.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27650" name="Picture 2" descr="http://www.babylife.com.ua/wp-content/uploads/kindergarte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30678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71500" y="1428750"/>
            <a:ext cx="8002588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ru-RU" dirty="0"/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Здоровье – это красота. </a:t>
            </a:r>
            <a:endParaRPr lang="ru-RU" sz="2000" b="1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2000" b="1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Здоровье – это богатство, которое не продается и не покупается</a:t>
            </a:r>
            <a:r>
              <a:rPr lang="ru-RU" sz="2000" b="1" dirty="0">
                <a:ea typeface="Times New Roman" pitchFamily="18" charset="0"/>
                <a:cs typeface="Arial" charset="0"/>
              </a:rPr>
              <a:t>.     </a:t>
            </a:r>
            <a:endParaRPr lang="ru-RU" sz="2000" b="1" dirty="0">
              <a:ea typeface="Calibri" pitchFamily="34" charset="0"/>
              <a:cs typeface="Arial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2000" b="1" dirty="0">
                <a:solidFill>
                  <a:srgbClr val="33CC33"/>
                </a:solidFill>
                <a:ea typeface="Times New Roman" pitchFamily="18" charset="0"/>
                <a:cs typeface="Arial" charset="0"/>
              </a:rPr>
              <a:t>Здоровье – мы и природа. </a:t>
            </a:r>
            <a:endParaRPr lang="ru-RU" sz="2000" b="1" dirty="0">
              <a:solidFill>
                <a:srgbClr val="33CC33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Здоровье – когда мы бегаем, прыгаем, и у нас все получается</a:t>
            </a:r>
            <a:r>
              <a:rPr lang="ru-RU" sz="2000" b="1" dirty="0">
                <a:ea typeface="Times New Roman" pitchFamily="18" charset="0"/>
                <a:cs typeface="Arial" charset="0"/>
              </a:rPr>
              <a:t>. </a:t>
            </a:r>
            <a:endParaRPr lang="ru-RU" sz="2000" b="1" dirty="0"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Здоровье – это то, что нужно беречь.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rgbClr val="FF00FF"/>
                </a:solidFill>
                <a:ea typeface="Times New Roman" pitchFamily="18" charset="0"/>
                <a:cs typeface="Arial" charset="0"/>
              </a:rPr>
              <a:t>Здоровье – это сила и ум. </a:t>
            </a:r>
            <a:endParaRPr lang="ru-RU" sz="2000" b="1" dirty="0">
              <a:solidFill>
                <a:srgbClr val="FF00FF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charset="0"/>
              </a:rPr>
              <a:t>Здоровье – самое большое богатство.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Здоровье нужно всем: и детям, и взрослым, и даже моему коту. </a:t>
            </a:r>
            <a:endParaRPr lang="ru-RU" sz="2000" b="1" dirty="0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rgbClr val="990000"/>
                </a:solidFill>
                <a:ea typeface="Times New Roman" pitchFamily="18" charset="0"/>
                <a:cs typeface="Arial" charset="0"/>
              </a:rPr>
              <a:t>Здоровье – это счастье, это когда здоровы наши близкие люди, когда у нас дружная семья, и мы с радостью бежим домой, где нас всегда ждут. </a:t>
            </a:r>
            <a:endParaRPr lang="ru-RU" sz="2000" b="1" dirty="0">
              <a:solidFill>
                <a:srgbClr val="990000"/>
              </a:solidFill>
              <a:cs typeface="Arial" charset="0"/>
            </a:endParaRPr>
          </a:p>
          <a:p>
            <a:pPr eaLnBrk="0" hangingPunct="0">
              <a:defRPr/>
            </a:pPr>
            <a:endParaRPr lang="ru-RU" sz="2000" dirty="0">
              <a:cs typeface="Arial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000125" y="642938"/>
            <a:ext cx="7143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Bookman Old Style" pitchFamily="18" charset="0"/>
              </a:rPr>
              <a:t>Что такое здоровье?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0"/>
            <a:ext cx="7920880" cy="65973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</a:rPr>
              <a:t>Наши </a:t>
            </a:r>
            <a:r>
              <a:rPr lang="ru-RU" dirty="0">
                <a:solidFill>
                  <a:srgbClr val="006600"/>
                </a:solidFill>
              </a:rPr>
              <a:t>дети, еще только начинающие жить, зачастую уже имеют целый “букет” достаточно серьезных хронических заболеваний. </a:t>
            </a:r>
          </a:p>
          <a:p>
            <a:pPr algn="just"/>
            <a:r>
              <a:rPr lang="ru-RU" dirty="0">
                <a:solidFill>
                  <a:srgbClr val="006600"/>
                </a:solidFill>
              </a:rPr>
              <a:t>По исследованиям ученых здоровье человека на </a:t>
            </a:r>
            <a:r>
              <a:rPr lang="ru-RU" b="1" dirty="0">
                <a:solidFill>
                  <a:srgbClr val="C00000"/>
                </a:solidFill>
              </a:rPr>
              <a:t>50%</a:t>
            </a:r>
            <a:r>
              <a:rPr lang="ru-RU" dirty="0">
                <a:solidFill>
                  <a:srgbClr val="006600"/>
                </a:solidFill>
              </a:rPr>
              <a:t> - его </a:t>
            </a:r>
            <a:r>
              <a:rPr lang="ru-RU" b="1" i="1" dirty="0">
                <a:solidFill>
                  <a:srgbClr val="C00000"/>
                </a:solidFill>
              </a:rPr>
              <a:t>образ жизни</a:t>
            </a:r>
            <a:r>
              <a:rPr lang="ru-RU" dirty="0">
                <a:solidFill>
                  <a:srgbClr val="006600"/>
                </a:solidFill>
              </a:rPr>
              <a:t>, на 20% - </a:t>
            </a:r>
            <a:r>
              <a:rPr lang="ru-RU" b="1" dirty="0">
                <a:solidFill>
                  <a:srgbClr val="006600"/>
                </a:solidFill>
              </a:rPr>
              <a:t>наследственность</a:t>
            </a:r>
            <a:r>
              <a:rPr lang="ru-RU" dirty="0">
                <a:solidFill>
                  <a:srgbClr val="006600"/>
                </a:solidFill>
              </a:rPr>
              <a:t>, еще 20 % - </a:t>
            </a:r>
            <a:r>
              <a:rPr lang="ru-RU" b="1" dirty="0">
                <a:solidFill>
                  <a:srgbClr val="006600"/>
                </a:solidFill>
              </a:rPr>
              <a:t>окружающая среда</a:t>
            </a:r>
            <a:r>
              <a:rPr lang="ru-RU" dirty="0">
                <a:solidFill>
                  <a:srgbClr val="006600"/>
                </a:solidFill>
              </a:rPr>
              <a:t> и только 10% - </a:t>
            </a:r>
            <a:r>
              <a:rPr lang="ru-RU" b="1" dirty="0">
                <a:solidFill>
                  <a:srgbClr val="006600"/>
                </a:solidFill>
              </a:rPr>
              <a:t>здравоохранение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20716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857760"/>
            <a:ext cx="3810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857496"/>
            <a:ext cx="3717925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90" y="3000372"/>
            <a:ext cx="27146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29"/>
            <a:ext cx="8229600" cy="15716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Древние греки утверждали: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«Хочешь быть здоровым – бегай. Хочешь быть красивым – бегай. Хочешь быть умным – бегай»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1" descr="C:\Users\1\Pictures\дети\probe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643182"/>
            <a:ext cx="5286412" cy="396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Физические упражнения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357312" y="2071688"/>
            <a:ext cx="1643063" cy="9286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3608388" y="2463800"/>
            <a:ext cx="1785938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6000750" y="1928813"/>
            <a:ext cx="1500188" cy="10715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57563" y="3786188"/>
            <a:ext cx="2500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развитие и улучшение памяти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85750" y="3714750"/>
            <a:ext cx="25003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развитие и улучшение физического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здоровья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429375" y="3571875"/>
            <a:ext cx="25003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развитие и улучшение умственных способностей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85750" y="4143380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Palatino Linotype" pitchFamily="18" charset="0"/>
              </a:rPr>
              <a:t>Любовь, понимание и одобрение </a:t>
            </a:r>
            <a:br>
              <a:rPr lang="ru-RU" b="1" i="1" dirty="0" smtClean="0">
                <a:solidFill>
                  <a:srgbClr val="FF0000"/>
                </a:solidFill>
                <a:latin typeface="Palatino Linotype" pitchFamily="18" charset="0"/>
              </a:rPr>
            </a:br>
            <a:r>
              <a:rPr lang="ru-RU" b="1" dirty="0" smtClean="0">
                <a:solidFill>
                  <a:srgbClr val="0000FF"/>
                </a:solidFill>
              </a:rPr>
              <a:t>так же нужны маленькому человечку для здоровья, как кальций, йод, солнечный свет и воздух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642918"/>
            <a:ext cx="45005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68052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 народе говорят: </a:t>
            </a:r>
            <a:r>
              <a:rPr lang="ru-RU" b="1" dirty="0" smtClean="0"/>
              <a:t>«Здоровому – все здорово!»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 Об этой простой и мудрой истине следует помнить всегда. Сегодня каждый человек должен понимать, что его здоровье и здоровье семьи, в первую очередь, зависят от него самого. Необходима, прежде всего, личная ответственность каждого за свое здоровье и здоровье своей семьи. </a:t>
            </a:r>
            <a:endParaRPr lang="ru-RU" dirty="0"/>
          </a:p>
        </p:txBody>
      </p:sp>
      <p:pic>
        <p:nvPicPr>
          <p:cNvPr id="14338" name="Picture 2" descr="C:\Users\1\Pictures\дети\detskaya-muzyka-dlya-prazd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00504"/>
            <a:ext cx="6429420" cy="252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Pictures\дети\61017814_9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608512" cy="6716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5121" name="Picture 1" descr="C:\Documents and Settings\Alex\Рабочий стол\11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66983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Pictures\дети\f7d7aa7cc6a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143932" cy="623904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</a:t>
            </a:r>
            <a:r>
              <a:rPr lang="ru-RU" dirty="0" smtClean="0">
                <a:solidFill>
                  <a:srgbClr val="002060"/>
                </a:solidFill>
              </a:rPr>
              <a:t>в семье </a:t>
            </a:r>
            <a:r>
              <a:rPr lang="ru-RU" dirty="0">
                <a:solidFill>
                  <a:srgbClr val="002060"/>
                </a:solidFill>
              </a:rPr>
              <a:t>закладывается фундамент пирамиды здоровья, к вершине которой человек поднимается всю жизнь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5" name="Picture 2" descr="C:\Users\1\Pictures\дети\2d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256"/>
            <a:ext cx="464347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8572528" cy="6071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</a:t>
            </a:r>
            <a:r>
              <a:rPr lang="ru-RU" dirty="0" smtClean="0">
                <a:solidFill>
                  <a:srgbClr val="0070C0"/>
                </a:solidFill>
              </a:rPr>
              <a:t>на его </a:t>
            </a:r>
            <a:r>
              <a:rPr lang="ru-RU" dirty="0">
                <a:solidFill>
                  <a:srgbClr val="0070C0"/>
                </a:solidFill>
              </a:rPr>
              <a:t>основе </a:t>
            </a:r>
            <a:r>
              <a:rPr lang="ru-RU" dirty="0" smtClean="0">
                <a:solidFill>
                  <a:srgbClr val="0070C0"/>
                </a:solidFill>
              </a:rPr>
              <a:t>приобретаются соответствующие </a:t>
            </a:r>
            <a:r>
              <a:rPr lang="ru-RU" dirty="0">
                <a:solidFill>
                  <a:srgbClr val="0070C0"/>
                </a:solidFill>
              </a:rPr>
              <a:t>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5" name="Picture 3" descr="C:\Users\1\Pictures\дети\03e6f18368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429132"/>
            <a:ext cx="492922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85728"/>
            <a:ext cx="8046636" cy="578647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Быть здоровым 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ЗДОРОВЬЯ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Физическое здоровье (соматическое) 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319087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143380"/>
            <a:ext cx="38576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348880"/>
            <a:ext cx="7776864" cy="3312368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Физическое </a:t>
            </a:r>
            <a:r>
              <a:rPr lang="ru-RU" sz="2800" b="1" dirty="0">
                <a:solidFill>
                  <a:srgbClr val="006600"/>
                </a:solidFill>
              </a:rPr>
              <a:t>здоровье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1026" name="Picture 2" descr="C:\Documents and Settings\Alex\Рабочий стол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3857652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2051" name="Picture 3" descr="C:\Documents and Settings\Alex\Рабочий стол\11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62000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476672"/>
            <a:ext cx="6912768" cy="36004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dirty="0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3843052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16016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iya семья и здоровь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prezentaciya семья и здоровье</Template>
  <TotalTime>0</TotalTime>
  <Words>1205</Words>
  <Application>Microsoft Office PowerPoint</Application>
  <PresentationFormat>Экран (4:3)</PresentationFormat>
  <Paragraphs>85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prezentaciya семья и здоровье</vt:lpstr>
      <vt:lpstr>Роль семьи в формировании здорового образа жизни дошкольника.  Руководитель физической культуры МБДОУ №4 «Дэхэбын»: Бибалова Людмила Юнусовна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        Витамин</vt:lpstr>
      <vt:lpstr>Слайд 18</vt:lpstr>
      <vt:lpstr>Слайд 19</vt:lpstr>
      <vt:lpstr>Слайд 20</vt:lpstr>
      <vt:lpstr>Древние греки утверждали: «Хочешь быть здоровым – бегай. Хочешь быть красивым – бегай. Хочешь быть умным – бегай»</vt:lpstr>
      <vt:lpstr>Физические упражнения</vt:lpstr>
      <vt:lpstr>Любовь, понимание и одобрение  так же нужны маленькому человечку для здоровья, как кальций, йод, солнечный свет и воздух.   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формировании здорового образа жизни дошкольника.  Руководитель физической культуры МБДОУ №4 «Дэхэбын»: Бибалова Людмила Юнусовна </dc:title>
  <dc:creator>User</dc:creator>
  <cp:lastModifiedBy>User</cp:lastModifiedBy>
  <cp:revision>1</cp:revision>
  <dcterms:created xsi:type="dcterms:W3CDTF">2019-02-23T15:56:04Z</dcterms:created>
  <dcterms:modified xsi:type="dcterms:W3CDTF">2019-02-23T15:56:18Z</dcterms:modified>
</cp:coreProperties>
</file>